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58" r:id="rId4"/>
    <p:sldId id="261" r:id="rId5"/>
    <p:sldId id="262" r:id="rId6"/>
    <p:sldId id="275" r:id="rId7"/>
    <p:sldId id="277" r:id="rId8"/>
    <p:sldId id="276" r:id="rId9"/>
    <p:sldId id="266" r:id="rId10"/>
    <p:sldId id="271" r:id="rId11"/>
    <p:sldId id="270" r:id="rId12"/>
    <p:sldId id="274" r:id="rId13"/>
    <p:sldId id="269" r:id="rId14"/>
    <p:sldId id="278" r:id="rId15"/>
  </p:sldIdLst>
  <p:sldSz cx="12192000" cy="6858000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박혜수 실장" initials="김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9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974" y="0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6F1EC-70C7-4A9F-AD5D-D93A7C3C30CC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9135" y="4822828"/>
            <a:ext cx="5511483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974" y="9520238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44595-079B-4F85-A8BB-B87417087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1253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888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1290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803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051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991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36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291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01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7722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4789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99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A30EF-F7AB-4334-9200-6672798E7295}" type="datetimeFigureOut">
              <a:rPr lang="ko-KR" altLang="en-US" smtClean="0"/>
              <a:t>2019-09-04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F6858-06B6-4DAF-B0FC-925D69398A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830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PowerPoint_Presentation1.ppt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11755"/>
          </a:xfrm>
        </p:spPr>
        <p:txBody>
          <a:bodyPr>
            <a:normAutofit/>
          </a:bodyPr>
          <a:lstStyle/>
          <a:p>
            <a:r>
              <a:rPr lang="en-US" altLang="ko-KR" sz="80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en-US" altLang="ko-KR" sz="1400" dirty="0" smtClean="0">
                <a:latin typeface="Javanese Text" panose="02000000000000000000" pitchFamily="2" charset="0"/>
              </a:rPr>
              <a:t>HOUSE OF MEMORY &amp; ETERNITY</a:t>
            </a:r>
            <a:endParaRPr lang="ko-KR" altLang="en-US" sz="1400" dirty="0">
              <a:latin typeface="Javanese Text" panose="02000000000000000000" pitchFamily="2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5370022"/>
            <a:ext cx="9144000" cy="1122217"/>
          </a:xfrm>
        </p:spPr>
        <p:txBody>
          <a:bodyPr>
            <a:normAutofit/>
          </a:bodyPr>
          <a:lstStyle/>
          <a:p>
            <a:r>
              <a:rPr lang="ko-KR" altLang="en-US" dirty="0" err="1" smtClean="0">
                <a:solidFill>
                  <a:srgbClr val="E67818"/>
                </a:solidFill>
                <a:latin typeface="양재튼튼체B" panose="02020603020101020101" pitchFamily="18" charset="-127"/>
                <a:ea typeface="양재튼튼체B" panose="02020603020101020101" pitchFamily="18" charset="-127"/>
              </a:rPr>
              <a:t>분당ㆍ봉안당ㆍ홈</a:t>
            </a:r>
            <a:endParaRPr lang="en-US" altLang="ko-KR" dirty="0" smtClean="0">
              <a:solidFill>
                <a:srgbClr val="E67818"/>
              </a:solidFill>
              <a:latin typeface="양재튼튼체B" panose="02020603020101020101" pitchFamily="18" charset="-127"/>
              <a:ea typeface="양재튼튼체B" panose="020206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498" y="519096"/>
            <a:ext cx="1801005" cy="1022384"/>
          </a:xfrm>
          <a:prstGeom prst="rect">
            <a:avLst/>
          </a:prstGeom>
        </p:spPr>
      </p:pic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553325"/>
              </p:ext>
            </p:extLst>
          </p:nvPr>
        </p:nvGraphicFramePr>
        <p:xfrm>
          <a:off x="10972800" y="-103188"/>
          <a:ext cx="6094413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프레젠테이션" r:id="rId4" imgW="6094578" imgH="3427469" progId="PowerPoint.Show.12">
                  <p:embed/>
                </p:oleObj>
              </mc:Choice>
              <mc:Fallback>
                <p:oleObj name="프레젠테이션" r:id="rId4" imgW="6094578" imgH="3427469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72800" y="-103188"/>
                        <a:ext cx="6094413" cy="342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035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6887" y="970641"/>
            <a:ext cx="5647716" cy="1520581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분당 유일</a:t>
            </a:r>
            <a:r>
              <a:rPr lang="en-US" altLang="ko-KR" sz="2800" dirty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ko-KR" altLang="en-US" sz="2800" dirty="0" err="1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실내봉안당</a:t>
            </a:r>
            <a:r>
              <a:rPr lang="en-US" altLang="ko-KR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.</a:t>
            </a:r>
            <a:r>
              <a:rPr lang="ko-KR" altLang="en-US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홈</a:t>
            </a:r>
            <a:r>
              <a:rPr lang="en-US" altLang="ko-KR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.</a:t>
            </a:r>
            <a:br>
              <a:rPr lang="en-US" altLang="ko-KR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</a:br>
            <a:r>
              <a:rPr lang="ko-KR" altLang="en-US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정말 가까운 곳에 있습니다</a:t>
            </a:r>
            <a:r>
              <a:rPr lang="en-US" altLang="ko-KR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.</a:t>
            </a:r>
            <a:endParaRPr lang="ko-KR" altLang="en-US" sz="2800" dirty="0">
              <a:solidFill>
                <a:srgbClr val="E67818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56567" y="4579429"/>
            <a:ext cx="5347433" cy="1995701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endParaRPr lang="en-US" altLang="ko-KR" sz="1800" dirty="0" smtClean="0">
              <a:latin typeface="한컴 소망 M" panose="02020603020101020101" pitchFamily="18" charset="-127"/>
              <a:ea typeface="한컴 소망 M" panose="02020603020101020101" pitchFamily="18" charset="-127"/>
            </a:endParaRPr>
          </a:p>
          <a:p>
            <a:r>
              <a:rPr lang="ko-KR" altLang="en-US" sz="1800" dirty="0" err="1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ㆍ분당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 </a:t>
            </a:r>
            <a:r>
              <a:rPr lang="ko-KR" altLang="en-US" sz="1800" dirty="0" err="1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야탑역에서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 </a:t>
            </a:r>
            <a:r>
              <a:rPr lang="en-US" altLang="ko-KR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3.6km(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약 </a:t>
            </a:r>
            <a:r>
              <a:rPr lang="en-US" altLang="ko-KR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10</a:t>
            </a:r>
            <a:r>
              <a:rPr lang="ko-KR" altLang="en-US" sz="1800" dirty="0" err="1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분소요</a:t>
            </a:r>
            <a:r>
              <a:rPr lang="en-US" altLang="ko-KR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)</a:t>
            </a:r>
          </a:p>
          <a:p>
            <a:r>
              <a:rPr lang="ko-KR" altLang="en-US" sz="1800" dirty="0" err="1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ㆍ야탑역에서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 버스 </a:t>
            </a:r>
            <a:r>
              <a:rPr lang="en-US" altLang="ko-KR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5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분 간격 배차</a:t>
            </a:r>
            <a:endParaRPr lang="en-US" altLang="ko-KR" sz="1800" dirty="0" smtClean="0">
              <a:latin typeface="한컴 소망 M" panose="02020603020101020101" pitchFamily="18" charset="-127"/>
              <a:ea typeface="한컴 소망 M" panose="02020603020101020101" pitchFamily="18" charset="-127"/>
            </a:endParaRPr>
          </a:p>
          <a:p>
            <a:r>
              <a:rPr lang="ko-KR" altLang="en-US" sz="1800" dirty="0" err="1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ㆍ서울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 시청역에서 약 </a:t>
            </a:r>
            <a:r>
              <a:rPr lang="en-US" altLang="ko-KR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35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분</a:t>
            </a:r>
            <a:endParaRPr lang="en-US" altLang="ko-KR" sz="1800" dirty="0" smtClean="0">
              <a:latin typeface="한컴 소망 M" panose="02020603020101020101" pitchFamily="18" charset="-127"/>
              <a:ea typeface="한컴 소망 M" panose="02020603020101020101" pitchFamily="18" charset="-127"/>
            </a:endParaRPr>
          </a:p>
          <a:p>
            <a:r>
              <a:rPr lang="ko-KR" altLang="en-US" sz="1800" dirty="0" err="1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ㆍ삼성역과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 양재역에서 약 </a:t>
            </a:r>
            <a:r>
              <a:rPr lang="en-US" altLang="ko-KR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20</a:t>
            </a:r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여분 소요</a:t>
            </a:r>
            <a:endParaRPr lang="en-US" altLang="ko-KR" sz="1800" dirty="0" smtClean="0">
              <a:latin typeface="한컴 소망 M" panose="02020603020101020101" pitchFamily="18" charset="-127"/>
              <a:ea typeface="한컴 소망 M" panose="02020603020101020101" pitchFamily="18" charset="-127"/>
            </a:endParaRPr>
          </a:p>
          <a:p>
            <a:r>
              <a:rPr lang="ko-KR" altLang="en-US" sz="1800" dirty="0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 </a:t>
            </a:r>
            <a:endParaRPr lang="en-US" altLang="ko-KR" dirty="0" smtClean="0">
              <a:ea typeface="문체부 제목 바탕체" panose="02030609000101010101" pitchFamily="17" charset="-127"/>
            </a:endParaRPr>
          </a:p>
          <a:p>
            <a:endParaRPr lang="ko-KR" altLang="en-US" dirty="0">
              <a:ea typeface="문체부 제목 바탕체" panose="02030609000101010101" pitchFamily="17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3" y="1617103"/>
            <a:ext cx="5469385" cy="495283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567" y="2615202"/>
            <a:ext cx="5347433" cy="16528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73426" y="5156070"/>
            <a:ext cx="21034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rgbClr val="E6781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경기도 성남시 분당구 판교로 </a:t>
            </a:r>
            <a:r>
              <a:rPr lang="en-US" altLang="ko-KR" sz="1000" dirty="0" smtClean="0">
                <a:solidFill>
                  <a:srgbClr val="E6781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808</a:t>
            </a:r>
            <a:endParaRPr lang="ko-KR" altLang="en-US" sz="1000" dirty="0">
              <a:solidFill>
                <a:srgbClr val="E67818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2" name="직선 연결선 11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15" name="직선 연결선 14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986975" y="6659647"/>
            <a:ext cx="205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2687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5694" y="1253944"/>
            <a:ext cx="1670656" cy="175219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>
                <a:latin typeface="MD솔체" panose="02020603020101020101" pitchFamily="18" charset="-127"/>
                <a:ea typeface="MD솔체" panose="02020603020101020101" pitchFamily="18" charset="-127"/>
              </a:rPr>
              <a:t>삶을 </a:t>
            </a:r>
            <a:r>
              <a:rPr lang="en-US" altLang="ko-KR" dirty="0" smtClean="0">
                <a:latin typeface="MD솔체" panose="02020603020101020101" pitchFamily="18" charset="-127"/>
                <a:ea typeface="MD솔체" panose="02020603020101020101" pitchFamily="18" charset="-127"/>
              </a:rPr>
              <a:t/>
            </a:r>
            <a:br>
              <a:rPr lang="en-US" altLang="ko-KR" dirty="0" smtClean="0">
                <a:latin typeface="MD솔체" panose="02020603020101020101" pitchFamily="18" charset="-127"/>
                <a:ea typeface="MD솔체" panose="02020603020101020101" pitchFamily="18" charset="-127"/>
              </a:rPr>
            </a:br>
            <a:r>
              <a:rPr lang="ko-KR" altLang="en-US" dirty="0" smtClean="0">
                <a:latin typeface="MD솔체" panose="02020603020101020101" pitchFamily="18" charset="-127"/>
                <a:ea typeface="MD솔체" panose="02020603020101020101" pitchFamily="18" charset="-127"/>
              </a:rPr>
              <a:t>기록하고 님을</a:t>
            </a:r>
            <a:r>
              <a:rPr lang="en-US" altLang="ko-KR" dirty="0" smtClean="0">
                <a:latin typeface="MD솔체" panose="02020603020101020101" pitchFamily="18" charset="-127"/>
                <a:ea typeface="MD솔체" panose="02020603020101020101" pitchFamily="18" charset="-127"/>
              </a:rPr>
              <a:t/>
            </a:r>
            <a:br>
              <a:rPr lang="en-US" altLang="ko-KR" dirty="0" smtClean="0">
                <a:latin typeface="MD솔체" panose="02020603020101020101" pitchFamily="18" charset="-127"/>
                <a:ea typeface="MD솔체" panose="02020603020101020101" pitchFamily="18" charset="-127"/>
              </a:rPr>
            </a:br>
            <a:r>
              <a:rPr lang="ko-KR" altLang="en-US" dirty="0" smtClean="0">
                <a:latin typeface="MD솔체" panose="02020603020101020101" pitchFamily="18" charset="-127"/>
                <a:ea typeface="MD솔체" panose="02020603020101020101" pitchFamily="18" charset="-127"/>
              </a:rPr>
              <a:t>추억하다</a:t>
            </a:r>
            <a:endParaRPr lang="ko-KR" altLang="en-US" dirty="0">
              <a:latin typeface="MD솔체" panose="02020603020101020101" pitchFamily="18" charset="-127"/>
              <a:ea typeface="MD솔체" panose="02020603020101020101" pitchFamily="18" charset="-127"/>
            </a:endParaRPr>
          </a:p>
        </p:txBody>
      </p:sp>
      <p:pic>
        <p:nvPicPr>
          <p:cNvPr id="5" name="그림 개체 틀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r="7797"/>
          <a:stretch>
            <a:fillRect/>
          </a:stretch>
        </p:blipFill>
        <p:spPr>
          <a:xfrm>
            <a:off x="4813069" y="1195609"/>
            <a:ext cx="6790931" cy="5362181"/>
          </a:xfrm>
        </p:spPr>
      </p:pic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8000" y="3578326"/>
            <a:ext cx="4198743" cy="2593909"/>
          </a:xfrm>
        </p:spPr>
        <p:txBody>
          <a:bodyPr>
            <a:noAutofit/>
          </a:bodyPr>
          <a:lstStyle/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비영리 재단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송파공원이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 운영하는 봉안당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‘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홈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＇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은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30504000101010101" pitchFamily="18" charset="-127"/>
            </a:endParaRPr>
          </a:p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수도권에서 가까운 분당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야탑동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영장산에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30504000101010101" pitchFamily="18" charset="-127"/>
            </a:endParaRPr>
          </a:p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자리하고 있으며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,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세계 최초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서재형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안치실과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30504000101010101" pitchFamily="18" charset="-127"/>
            </a:endParaRPr>
          </a:p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가죽양장서적 형태의 봉안함을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제공합니다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.</a:t>
            </a:r>
          </a:p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분당 봉안당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‘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홈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’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은 휴식과 치유의 공간으로서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30504000101010101" pitchFamily="18" charset="-127"/>
            </a:endParaRPr>
          </a:p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고인의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평안한 휴식은 물론 유가족과 내방객들이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30504000101010101" pitchFamily="18" charset="-127"/>
            </a:endParaRPr>
          </a:p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저희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봉안당에서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그리움을 치유하고 지친 삶을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함초롬돋움" panose="02030504000101010101" pitchFamily="18" charset="-127"/>
            </a:endParaRPr>
          </a:p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회복하길 바라는 마음으로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설립되었습니다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30504000101010101" pitchFamily="18" charset="-127"/>
              </a:rPr>
              <a:t>.</a:t>
            </a:r>
          </a:p>
        </p:txBody>
      </p:sp>
      <p:cxnSp>
        <p:nvCxnSpPr>
          <p:cNvPr id="11" name="직선 연결선 10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14" name="직선 연결선 13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576457" y="508976"/>
            <a:ext cx="446111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altLang="ko-KR" sz="24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“</a:t>
            </a:r>
            <a:r>
              <a:rPr lang="ko-KR" altLang="en-US" sz="24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새로운</a:t>
            </a:r>
            <a:r>
              <a:rPr lang="en-US" altLang="ko-KR" sz="24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인생의 두번째 집</a:t>
            </a:r>
            <a:r>
              <a:rPr lang="en-US" altLang="ko-KR" sz="24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”</a:t>
            </a:r>
            <a:endParaRPr lang="ko-KR" altLang="en-US" sz="2400" dirty="0">
              <a:solidFill>
                <a:srgbClr val="E67818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7437" y="508975"/>
            <a:ext cx="3542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E67818"/>
                </a:solidFill>
              </a:rPr>
              <a:t>H</a:t>
            </a:r>
            <a:r>
              <a:rPr lang="en-US" altLang="ko-KR" dirty="0"/>
              <a:t>ouse </a:t>
            </a:r>
            <a:r>
              <a:rPr lang="en-US" altLang="ko-KR" sz="2400" b="1" dirty="0">
                <a:solidFill>
                  <a:srgbClr val="E67818"/>
                </a:solidFill>
              </a:rPr>
              <a:t>O</a:t>
            </a:r>
            <a:r>
              <a:rPr lang="en-US" altLang="ko-KR" dirty="0"/>
              <a:t>f </a:t>
            </a:r>
            <a:r>
              <a:rPr lang="en-US" altLang="ko-KR" sz="2400" b="1" dirty="0">
                <a:solidFill>
                  <a:srgbClr val="E67818"/>
                </a:solidFill>
              </a:rPr>
              <a:t>M</a:t>
            </a:r>
            <a:r>
              <a:rPr lang="en-US" altLang="ko-KR" dirty="0"/>
              <a:t>emory &amp; </a:t>
            </a:r>
            <a:r>
              <a:rPr lang="en-US" altLang="ko-KR" sz="2400" b="1" dirty="0">
                <a:solidFill>
                  <a:srgbClr val="E67818"/>
                </a:solidFill>
              </a:rPr>
              <a:t>E</a:t>
            </a:r>
            <a:r>
              <a:rPr lang="en-US" altLang="ko-KR" dirty="0"/>
              <a:t>ternity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1986975" y="6659647"/>
            <a:ext cx="205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0677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93325" y="164814"/>
            <a:ext cx="8910676" cy="874403"/>
          </a:xfr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 smtClean="0">
                <a:solidFill>
                  <a:srgbClr val="E67818"/>
                </a:solidFill>
                <a:effectLst>
                  <a:outerShdw blurRad="50800" dist="50800" dir="5400000" sx="4000" sy="4000" algn="ctr" rotWithShape="0">
                    <a:srgbClr val="000000">
                      <a:alpha val="43137"/>
                    </a:srgbClr>
                  </a:outerShdw>
                </a:effectLst>
                <a:latin typeface="MD솔체" panose="02020603020101020101" pitchFamily="18" charset="-127"/>
                <a:ea typeface="MD솔체" panose="02020603020101020101" pitchFamily="18" charset="-127"/>
              </a:rPr>
              <a:t>석조건물로 </a:t>
            </a:r>
            <a:r>
              <a:rPr lang="en-US" altLang="ko-KR" sz="2200" dirty="0" smtClean="0">
                <a:solidFill>
                  <a:srgbClr val="E67818"/>
                </a:solidFill>
                <a:effectLst>
                  <a:outerShdw blurRad="50800" dist="50800" dir="5400000" sx="4000" sy="4000" algn="ctr" rotWithShape="0">
                    <a:srgbClr val="000000">
                      <a:alpha val="43137"/>
                    </a:srgbClr>
                  </a:outerShdw>
                </a:effectLst>
                <a:latin typeface="MD솔체" panose="02020603020101020101" pitchFamily="18" charset="-127"/>
                <a:ea typeface="MD솔체" panose="02020603020101020101" pitchFamily="18" charset="-127"/>
              </a:rPr>
              <a:t>500</a:t>
            </a:r>
            <a:r>
              <a:rPr lang="ko-KR" altLang="en-US" sz="2200" dirty="0" smtClean="0">
                <a:solidFill>
                  <a:srgbClr val="E67818"/>
                </a:solidFill>
                <a:effectLst>
                  <a:outerShdw blurRad="50800" dist="50800" dir="5400000" sx="4000" sy="4000" algn="ctr" rotWithShape="0">
                    <a:srgbClr val="000000">
                      <a:alpha val="43137"/>
                    </a:srgbClr>
                  </a:outerShdw>
                </a:effectLst>
                <a:latin typeface="MD솔체" panose="02020603020101020101" pitchFamily="18" charset="-127"/>
                <a:ea typeface="MD솔체" panose="02020603020101020101" pitchFamily="18" charset="-127"/>
              </a:rPr>
              <a:t>년이 지나도 변하지 않는 </a:t>
            </a:r>
            <a:r>
              <a:rPr lang="en-US" altLang="ko-KR" sz="5300" dirty="0" smtClean="0">
                <a:solidFill>
                  <a:srgbClr val="E67818"/>
                </a:solidFill>
                <a:effectLst>
                  <a:outerShdw blurRad="50800" dist="50800" dir="5400000" sx="4000" sy="4000" algn="ctr" rotWithShape="0">
                    <a:srgbClr val="000000">
                      <a:alpha val="43137"/>
                    </a:srgbClr>
                  </a:outerShdw>
                </a:effectLst>
                <a:latin typeface="MD솔체" panose="02020603020101020101" pitchFamily="18" charset="-127"/>
                <a:ea typeface="MD솔체" panose="02020603020101020101" pitchFamily="18" charset="-127"/>
              </a:rPr>
              <a:t>“</a:t>
            </a:r>
            <a:r>
              <a:rPr lang="ko-KR" altLang="en-US" sz="5300" dirty="0" smtClean="0">
                <a:solidFill>
                  <a:srgbClr val="E67818"/>
                </a:solidFill>
                <a:effectLst>
                  <a:outerShdw blurRad="50800" dist="50800" dir="5400000" sx="4000" sy="4000" algn="ctr" rotWithShape="0">
                    <a:srgbClr val="000000">
                      <a:alpha val="43137"/>
                    </a:srgbClr>
                  </a:outerShdw>
                </a:effectLst>
                <a:latin typeface="MD솔체" panose="02020603020101020101" pitchFamily="18" charset="-127"/>
                <a:ea typeface="MD솔체" panose="02020603020101020101" pitchFamily="18" charset="-127"/>
              </a:rPr>
              <a:t>영원한 홈</a:t>
            </a:r>
            <a:r>
              <a:rPr lang="en-US" altLang="ko-KR" sz="5300" dirty="0" smtClean="0">
                <a:solidFill>
                  <a:srgbClr val="E67818"/>
                </a:solidFill>
                <a:effectLst>
                  <a:outerShdw blurRad="50800" dist="50800" dir="5400000" sx="4000" sy="4000" algn="ctr" rotWithShape="0">
                    <a:srgbClr val="000000">
                      <a:alpha val="43137"/>
                    </a:srgbClr>
                  </a:outerShdw>
                </a:effectLst>
                <a:latin typeface="MD솔체" panose="02020603020101020101" pitchFamily="18" charset="-127"/>
                <a:ea typeface="MD솔체" panose="02020603020101020101" pitchFamily="18" charset="-127"/>
              </a:rPr>
              <a:t>”</a:t>
            </a:r>
            <a:endParaRPr lang="ko-KR" altLang="en-US" sz="5300" dirty="0">
              <a:solidFill>
                <a:schemeClr val="tx1"/>
              </a:solidFill>
              <a:effectLst>
                <a:outerShdw blurRad="50800" dist="50800" dir="5400000" sx="4000" sy="4000" algn="ctr" rotWithShape="0">
                  <a:srgbClr val="000000">
                    <a:alpha val="43137"/>
                  </a:srgbClr>
                </a:outerShdw>
              </a:effectLst>
              <a:latin typeface="MD솔체" panose="02020603020101020101" pitchFamily="18" charset="-127"/>
              <a:ea typeface="MD솔체" panose="02020603020101020101" pitchFamily="18" charset="-127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25512" y="3697227"/>
            <a:ext cx="1740938" cy="202790"/>
          </a:xfrm>
        </p:spPr>
        <p:txBody>
          <a:bodyPr>
            <a:noAutofit/>
          </a:bodyPr>
          <a:lstStyle/>
          <a:p>
            <a:r>
              <a:rPr lang="ko-KR" altLang="en-US" sz="1000" b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▲봉안당 </a:t>
            </a:r>
            <a:r>
              <a:rPr lang="ko-KR" altLang="en-US" sz="1000" b="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홈외관</a:t>
            </a:r>
            <a:r>
              <a:rPr lang="ko-KR" altLang="en-US" sz="1000" b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주간 전경</a:t>
            </a:r>
            <a:endParaRPr lang="ko-KR" altLang="en-US" sz="1000" b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45" y="1226621"/>
            <a:ext cx="3622496" cy="2417417"/>
          </a:xfrm>
        </p:spPr>
      </p:pic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385831" y="3681344"/>
            <a:ext cx="3670827" cy="241817"/>
          </a:xfrm>
        </p:spPr>
        <p:txBody>
          <a:bodyPr>
            <a:noAutofit/>
          </a:bodyPr>
          <a:lstStyle/>
          <a:p>
            <a:r>
              <a:rPr lang="ko-KR" altLang="en-US" sz="1000" b="0" dirty="0">
                <a:latin typeface="맑은 고딕" panose="020B0503020000020004" pitchFamily="50" charset="-127"/>
              </a:rPr>
              <a:t>▲</a:t>
            </a:r>
            <a:r>
              <a:rPr lang="ko-KR" altLang="en-US" sz="1000" b="0" dirty="0" smtClean="0">
                <a:latin typeface="맑은 고딕" panose="020B0503020000020004" pitchFamily="50" charset="-127"/>
              </a:rPr>
              <a:t>추모 후에 </a:t>
            </a:r>
            <a:r>
              <a:rPr lang="ko-KR" altLang="en-US" sz="1000" b="0" dirty="0" err="1">
                <a:latin typeface="맑은 고딕" panose="020B0503020000020004" pitchFamily="50" charset="-127"/>
              </a:rPr>
              <a:t>가족분들과</a:t>
            </a:r>
            <a:r>
              <a:rPr lang="ko-KR" altLang="en-US" sz="1000" b="0" dirty="0">
                <a:latin typeface="맑은 고딕" panose="020B0503020000020004" pitchFamily="50" charset="-127"/>
              </a:rPr>
              <a:t> 담소를 나눌 수 </a:t>
            </a:r>
            <a:r>
              <a:rPr lang="ko-KR" altLang="en-US" sz="1000" b="0" dirty="0" smtClean="0">
                <a:latin typeface="맑은 고딕" panose="020B0503020000020004" pitchFamily="50" charset="-127"/>
              </a:rPr>
              <a:t>있는 </a:t>
            </a:r>
            <a:r>
              <a:rPr lang="ko-KR" altLang="en-US" sz="1000" b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카페테리아</a:t>
            </a:r>
            <a:endParaRPr lang="ko-KR" altLang="en-US" sz="1000" b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연결선 10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14" name="직선 연결선 13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58" y="1226622"/>
            <a:ext cx="3624303" cy="241741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45" y="3942239"/>
            <a:ext cx="3622496" cy="242379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58" y="3942239"/>
            <a:ext cx="3624303" cy="242379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749874" y="3676940"/>
            <a:ext cx="2618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▲영원히 죽지 않는 생명의 나무 </a:t>
            </a:r>
            <a:r>
              <a:rPr lang="en-US" altLang="ko-KR" sz="1000" dirty="0" smtClean="0"/>
              <a:t>‘</a:t>
            </a:r>
            <a:r>
              <a:rPr lang="ko-KR" altLang="en-US" sz="1000" dirty="0" err="1" smtClean="0"/>
              <a:t>홈트리</a:t>
            </a:r>
            <a:r>
              <a:rPr lang="en-US" altLang="ko-KR" sz="1000" dirty="0" smtClean="0"/>
              <a:t>＇</a:t>
            </a:r>
            <a:endParaRPr lang="ko-KR" alt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1912279" y="639430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▲예배당</a:t>
            </a:r>
            <a:endParaRPr lang="ko-KR" alt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9495270" y="6366037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▲</a:t>
            </a:r>
            <a:r>
              <a:rPr lang="ko-KR" altLang="en-US" sz="1000" dirty="0" err="1" smtClean="0"/>
              <a:t>서재형</a:t>
            </a:r>
            <a:r>
              <a:rPr lang="ko-KR" altLang="en-US" sz="1000" dirty="0" smtClean="0"/>
              <a:t> 안치실</a:t>
            </a:r>
            <a:endParaRPr lang="ko-KR" altLang="en-US" sz="1000" dirty="0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23" y="3944178"/>
            <a:ext cx="3670828" cy="242185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71416" y="6394306"/>
            <a:ext cx="22365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▲가죽양장서적 형태의 봉안함</a:t>
            </a:r>
            <a:r>
              <a:rPr lang="en-US" altLang="ko-KR" sz="1000" dirty="0" smtClean="0"/>
              <a:t>(</a:t>
            </a:r>
            <a:r>
              <a:rPr lang="ko-KR" altLang="en-US" sz="1000" dirty="0" err="1" smtClean="0"/>
              <a:t>홈북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23" y="1226620"/>
            <a:ext cx="3670828" cy="244721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986975" y="6659647"/>
            <a:ext cx="205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72902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37400" y="130045"/>
            <a:ext cx="2917200" cy="890408"/>
          </a:xfrm>
          <a:ln>
            <a:noFill/>
          </a:ln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dirty="0" err="1" smtClean="0">
                <a:solidFill>
                  <a:schemeClr val="accent2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서재형</a:t>
            </a:r>
            <a:r>
              <a:rPr lang="ko-KR" altLang="en-US" sz="3200" dirty="0" smtClean="0">
                <a:solidFill>
                  <a:schemeClr val="accent2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안치실</a:t>
            </a:r>
            <a:endParaRPr lang="ko-KR" altLang="en-US" sz="3200" dirty="0">
              <a:solidFill>
                <a:schemeClr val="accent2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33" y="1087395"/>
            <a:ext cx="4116997" cy="2744664"/>
          </a:xfrm>
        </p:spPr>
      </p:pic>
      <p:pic>
        <p:nvPicPr>
          <p:cNvPr id="6" name="내용 개체 틀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427" y="1079027"/>
            <a:ext cx="4129548" cy="2753032"/>
          </a:xfrm>
        </p:spPr>
      </p:pic>
      <p:cxnSp>
        <p:nvCxnSpPr>
          <p:cNvPr id="8" name="직선 연결선 7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11" name="직선 연결선 10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82" y="3926512"/>
            <a:ext cx="4129548" cy="273175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427" y="3921341"/>
            <a:ext cx="4129548" cy="273175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41107" y="1486645"/>
            <a:ext cx="3416320" cy="4939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홈의 </a:t>
            </a:r>
            <a:r>
              <a:rPr lang="ko-KR" altLang="en-US" sz="1400" b="1" dirty="0" err="1" smtClean="0"/>
              <a:t>안치실은</a:t>
            </a:r>
            <a:endParaRPr lang="en-US" altLang="ko-KR" sz="1400" b="1" dirty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생전의 그 분이 계시던 서재를</a:t>
            </a:r>
            <a:endParaRPr lang="en-US" altLang="ko-KR" sz="14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그대로 옮겨온 듯</a:t>
            </a:r>
            <a:r>
              <a:rPr lang="en-US" altLang="ko-KR" sz="1400" b="1" dirty="0"/>
              <a:t> </a:t>
            </a:r>
            <a:r>
              <a:rPr lang="ko-KR" altLang="en-US" sz="1400" b="1" dirty="0" smtClean="0"/>
              <a:t>고풍스러운 품격이</a:t>
            </a:r>
            <a:endParaRPr lang="en-US" altLang="ko-KR" sz="14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책장 가득 깃들어 있습니다</a:t>
            </a:r>
            <a:r>
              <a:rPr lang="en-US" altLang="ko-KR" sz="1400" b="1" dirty="0" smtClean="0"/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각 각의 서재들은 </a:t>
            </a:r>
            <a:endParaRPr lang="en-US" altLang="ko-KR" sz="14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모두 크기와 분위기가 다르게</a:t>
            </a:r>
            <a:endParaRPr lang="en-US" altLang="ko-KR" sz="14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디자인되어 있어</a:t>
            </a:r>
            <a:r>
              <a:rPr lang="en-US" altLang="ko-KR" sz="1400" b="1" dirty="0" smtClean="0"/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귀한 분의 취향에 맞는</a:t>
            </a:r>
            <a:endParaRPr lang="en-US" altLang="ko-KR" sz="14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그 분만의 서재를 선택하실 수 있습니다</a:t>
            </a:r>
            <a:r>
              <a:rPr lang="en-US" altLang="ko-KR" sz="1400" b="1" dirty="0" smtClean="0"/>
              <a:t>.</a:t>
            </a:r>
          </a:p>
          <a:p>
            <a:pPr algn="ctr">
              <a:lnSpc>
                <a:spcPct val="150000"/>
              </a:lnSpc>
            </a:pPr>
            <a:endParaRPr lang="en-US" altLang="ko-KR" sz="14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살아생전 그 분의 서재를 </a:t>
            </a:r>
            <a:r>
              <a:rPr lang="ko-KR" altLang="en-US" sz="1400" b="1" dirty="0" err="1" smtClean="0"/>
              <a:t>방문하듯</a:t>
            </a:r>
            <a:r>
              <a:rPr lang="en-US" altLang="ko-KR" sz="1400" b="1" dirty="0" smtClean="0"/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넉넉한 미소로 </a:t>
            </a:r>
            <a:r>
              <a:rPr lang="ko-KR" altLang="en-US" sz="1400" b="1" dirty="0" err="1" smtClean="0"/>
              <a:t>맞아주시던</a:t>
            </a:r>
            <a:endParaRPr lang="en-US" altLang="ko-KR" sz="1400" b="1" dirty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그 분의 인자한 모습을</a:t>
            </a:r>
            <a:endParaRPr lang="en-US" altLang="ko-KR" sz="14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따뜻한 온기와 함께 </a:t>
            </a:r>
            <a:endParaRPr lang="en-US" altLang="ko-KR" sz="14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/>
              <a:t>만나실 수 있을 것입니다</a:t>
            </a:r>
            <a:r>
              <a:rPr lang="en-US" altLang="ko-KR" sz="1400" b="1" dirty="0" smtClean="0"/>
              <a:t>.</a:t>
            </a:r>
            <a:r>
              <a:rPr lang="ko-KR" altLang="en-US" sz="1400" b="1" dirty="0" smtClean="0"/>
              <a:t> </a:t>
            </a:r>
            <a:endParaRPr lang="ko-KR" alt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986975" y="6659647"/>
            <a:ext cx="205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4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1733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6" name="직선 연결선 5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9" y="1121791"/>
            <a:ext cx="3581395" cy="26820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99" y="1118681"/>
            <a:ext cx="3582402" cy="268282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604" y="1118681"/>
            <a:ext cx="3581396" cy="268206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9" y="3949542"/>
            <a:ext cx="3581395" cy="26820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4800" y="3903629"/>
            <a:ext cx="3582401" cy="282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한 사람의 일생이 고스란히 담길 책</a:t>
            </a:r>
            <a:r>
              <a:rPr lang="en-US" altLang="ko-KR" sz="1200" b="1" dirty="0" smtClean="0"/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한 사람의 추억이 온전히 남아있을 책 </a:t>
            </a:r>
            <a:r>
              <a:rPr lang="en-US" altLang="ko-KR" sz="1200" b="1" dirty="0" smtClean="0"/>
              <a:t>‘</a:t>
            </a:r>
            <a:r>
              <a:rPr lang="ko-KR" altLang="en-US" sz="1200" b="1" dirty="0" err="1" smtClean="0"/>
              <a:t>홈북</a:t>
            </a:r>
            <a:r>
              <a:rPr lang="en-US" altLang="ko-KR" sz="1200" b="1" dirty="0" smtClean="0"/>
              <a:t>’</a:t>
            </a: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고인의 유골 및 생전에 사용하시던 유품</a:t>
            </a:r>
            <a:r>
              <a:rPr lang="en-US" altLang="ko-KR" sz="1200" b="1" dirty="0" smtClean="0"/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비망록 등을 담을</a:t>
            </a:r>
            <a:r>
              <a:rPr lang="en-US" altLang="ko-KR" sz="1200" b="1" dirty="0"/>
              <a:t> </a:t>
            </a:r>
            <a:r>
              <a:rPr lang="ko-KR" altLang="en-US" sz="1200" b="1" dirty="0" smtClean="0"/>
              <a:t>이 한권의 책은</a:t>
            </a:r>
            <a:endParaRPr lang="en-US" altLang="ko-KR" sz="12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한 사람의 자서전이며</a:t>
            </a:r>
            <a:r>
              <a:rPr lang="en-US" altLang="ko-KR" sz="1200" b="1" dirty="0"/>
              <a:t> </a:t>
            </a:r>
            <a:r>
              <a:rPr lang="ko-KR" altLang="en-US" sz="1200" b="1" dirty="0" smtClean="0"/>
              <a:t>박물관입니다</a:t>
            </a:r>
            <a:r>
              <a:rPr lang="en-US" altLang="ko-KR" sz="1200" b="1" dirty="0" smtClean="0"/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비망록에는 고인께서 생전에 가끔씩 들려</a:t>
            </a:r>
            <a:endParaRPr lang="en-US" altLang="ko-KR" sz="12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살아온 삶의</a:t>
            </a:r>
            <a:r>
              <a:rPr lang="en-US" altLang="ko-KR" sz="1200" b="1" dirty="0"/>
              <a:t> </a:t>
            </a:r>
            <a:r>
              <a:rPr lang="ko-KR" altLang="en-US" sz="1200" b="1" dirty="0" smtClean="0"/>
              <a:t>추억과 사랑하는 이들에게</a:t>
            </a:r>
            <a:endParaRPr lang="en-US" altLang="ko-KR" sz="12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남기고 싶은 이야기들을 기록하실 수도</a:t>
            </a:r>
            <a:r>
              <a:rPr lang="en-US" altLang="ko-KR" sz="1200" b="1" dirty="0" smtClean="0"/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남겨진 분들이 고인에게 전하고 픈 편지를 써</a:t>
            </a:r>
            <a:endParaRPr lang="en-US" altLang="ko-KR" sz="120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/>
              <a:t>보관하실 수도 있습니다</a:t>
            </a:r>
            <a:r>
              <a:rPr lang="en-US" altLang="ko-KR" sz="1200" b="1" dirty="0" smtClean="0"/>
              <a:t>. </a:t>
            </a:r>
            <a:endParaRPr lang="en-US" altLang="ko-KR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70445" y="228868"/>
            <a:ext cx="4051110" cy="73866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dirty="0" err="1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책자형</a:t>
            </a:r>
            <a:r>
              <a:rPr lang="ko-KR" altLang="en-US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ko-KR" altLang="en-US" sz="2800" dirty="0" err="1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유품함</a:t>
            </a:r>
            <a:r>
              <a:rPr lang="ko-KR" altLang="en-US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en-US" altLang="ko-KR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&amp; </a:t>
            </a:r>
            <a:r>
              <a:rPr lang="ko-KR" altLang="en-US" sz="28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유골함</a:t>
            </a:r>
            <a:endParaRPr lang="ko-KR" altLang="en-US" sz="2800" dirty="0">
              <a:solidFill>
                <a:srgbClr val="E67818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604" y="3953884"/>
            <a:ext cx="3581395" cy="267338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986975" y="6659647"/>
            <a:ext cx="205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5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65736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14" name="직선 연결선 13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55159" y="299141"/>
            <a:ext cx="44246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ko-KR" altLang="en-US" sz="3200" dirty="0" err="1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광장층</a:t>
            </a:r>
            <a:r>
              <a:rPr lang="ko-KR" altLang="en-US" sz="32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en-US" altLang="ko-KR" sz="32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“</a:t>
            </a:r>
            <a:r>
              <a:rPr lang="ko-KR" altLang="en-US" sz="32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카페테리아</a:t>
            </a:r>
            <a:r>
              <a:rPr lang="en-US" altLang="ko-KR" sz="32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”</a:t>
            </a:r>
            <a:endParaRPr lang="ko-KR" altLang="en-US" sz="3200" dirty="0">
              <a:solidFill>
                <a:srgbClr val="E67818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0" y="1057367"/>
            <a:ext cx="6708176" cy="4746274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42" y="1057367"/>
            <a:ext cx="4163954" cy="2775969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43" y="3920061"/>
            <a:ext cx="4163953" cy="277596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35733" y="5816064"/>
            <a:ext cx="6421951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err="1"/>
              <a:t>광장층은</a:t>
            </a:r>
            <a:r>
              <a:rPr lang="ko-KR" altLang="en-US" sz="1400" b="1" dirty="0"/>
              <a:t> 유가족 및 </a:t>
            </a:r>
            <a:r>
              <a:rPr lang="ko-KR" altLang="en-US" sz="1400" b="1" dirty="0" err="1"/>
              <a:t>추모객의</a:t>
            </a:r>
            <a:r>
              <a:rPr lang="ko-KR" altLang="en-US" sz="1400" b="1" dirty="0"/>
              <a:t> 편의를 </a:t>
            </a:r>
            <a:r>
              <a:rPr lang="ko-KR" altLang="en-US" sz="1400" b="1" dirty="0" smtClean="0"/>
              <a:t>제공하는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ko-KR" altLang="en-US" sz="1400" b="1" dirty="0" smtClean="0"/>
              <a:t>유럽형 </a:t>
            </a:r>
            <a:r>
              <a:rPr lang="ko-KR" altLang="en-US" sz="1400" b="1" dirty="0" err="1"/>
              <a:t>카페광장이</a:t>
            </a:r>
            <a:r>
              <a:rPr lang="ko-KR" altLang="en-US" sz="1400" b="1" dirty="0"/>
              <a:t> 설치되어 언제든 </a:t>
            </a:r>
            <a:r>
              <a:rPr lang="ko-KR" altLang="en-US" sz="1400" b="1" dirty="0" smtClean="0"/>
              <a:t>누구든 </a:t>
            </a:r>
            <a:r>
              <a:rPr lang="ko-KR" altLang="en-US" sz="1400" b="1" dirty="0" err="1"/>
              <a:t>방문할때</a:t>
            </a:r>
            <a:r>
              <a:rPr lang="ko-KR" altLang="en-US" sz="1400" b="1" dirty="0"/>
              <a:t> </a:t>
            </a:r>
            <a:br>
              <a:rPr lang="ko-KR" altLang="en-US" sz="1400" b="1" dirty="0"/>
            </a:br>
            <a:r>
              <a:rPr lang="ko-KR" altLang="en-US" sz="1400" b="1" dirty="0"/>
              <a:t>휴식을 취하며 고인을 추억하며 </a:t>
            </a:r>
            <a:r>
              <a:rPr lang="ko-KR" altLang="en-US" sz="1400" b="1" dirty="0" smtClean="0"/>
              <a:t>교감할 수 </a:t>
            </a:r>
            <a:r>
              <a:rPr lang="ko-KR" altLang="en-US" sz="1400" b="1" dirty="0"/>
              <a:t>있는 </a:t>
            </a:r>
            <a:r>
              <a:rPr lang="ko-KR" altLang="en-US" sz="1400" b="1" dirty="0" smtClean="0"/>
              <a:t>공간이 연출 </a:t>
            </a:r>
            <a:r>
              <a:rPr lang="ko-KR" altLang="en-US" sz="1400" b="1" dirty="0"/>
              <a:t>되어 </a:t>
            </a:r>
            <a:r>
              <a:rPr lang="ko-KR" altLang="en-US" sz="1400" b="1" dirty="0" smtClean="0"/>
              <a:t>있습니다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1986975" y="6659647"/>
            <a:ext cx="205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40057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모서리가 둥근 직사각형 31"/>
          <p:cNvSpPr/>
          <p:nvPr/>
        </p:nvSpPr>
        <p:spPr>
          <a:xfrm>
            <a:off x="6900525" y="2926971"/>
            <a:ext cx="5023997" cy="37070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E678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홈북에</a:t>
            </a:r>
            <a:endParaRPr lang="ko-KR" altLang="en-US" dirty="0"/>
          </a:p>
        </p:txBody>
      </p:sp>
      <p:cxnSp>
        <p:nvCxnSpPr>
          <p:cNvPr id="3" name="직선 연결선 2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6" name="직선 연결선 5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0" y="1005303"/>
            <a:ext cx="3106922" cy="16125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52505" y="2349936"/>
            <a:ext cx="90281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납골담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실외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27" y="2890109"/>
            <a:ext cx="3103067" cy="1612511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085929" y="4234567"/>
            <a:ext cx="569387" cy="24622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ko-KR" altLang="en-US" sz="1000" dirty="0" err="1" smtClean="0"/>
              <a:t>납골묘</a:t>
            </a:r>
            <a:endParaRPr lang="ko-KR" altLang="en-US" sz="1000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18" y="1009619"/>
            <a:ext cx="3098550" cy="161251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379335" y="2345895"/>
            <a:ext cx="56938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매장묘</a:t>
            </a:r>
            <a:endParaRPr lang="ko-KR" altLang="en-US" sz="1000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559" y="1010292"/>
            <a:ext cx="3106922" cy="159875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241951" y="2341732"/>
            <a:ext cx="56938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수목장</a:t>
            </a:r>
            <a:endParaRPr lang="ko-KR" altLang="en-US" sz="1000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184" y="2895941"/>
            <a:ext cx="3103068" cy="159875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253481" y="4232151"/>
            <a:ext cx="56938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평장묘</a:t>
            </a:r>
            <a:endParaRPr lang="ko-KR" altLang="en-US" sz="1000" dirty="0"/>
          </a:p>
        </p:txBody>
      </p:sp>
      <p:sp>
        <p:nvSpPr>
          <p:cNvPr id="26" name="TextBox 25"/>
          <p:cNvSpPr txBox="1"/>
          <p:nvPr/>
        </p:nvSpPr>
        <p:spPr>
          <a:xfrm>
            <a:off x="302398" y="4758800"/>
            <a:ext cx="6508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sz="1400" b="1" dirty="0">
                <a:solidFill>
                  <a:srgbClr val="FF0000"/>
                </a:solidFill>
              </a:rPr>
              <a:t>야외</a:t>
            </a:r>
            <a:r>
              <a:rPr lang="ko-KR" altLang="ko-KR" sz="1400" b="1" dirty="0"/>
              <a:t>에 안치함으로 발생되는</a:t>
            </a:r>
            <a:endParaRPr lang="ko-KR" altLang="ko-KR" sz="1400" dirty="0"/>
          </a:p>
          <a:p>
            <a:r>
              <a:rPr lang="ko-KR" altLang="ko-KR" sz="1400" b="1" dirty="0" smtClean="0"/>
              <a:t>장점</a:t>
            </a:r>
            <a:r>
              <a:rPr lang="en-US" altLang="ko-KR" sz="1400" b="1" dirty="0"/>
              <a:t>:</a:t>
            </a:r>
            <a:r>
              <a:rPr lang="en-US" altLang="ko-KR" sz="1400" dirty="0" smtClean="0"/>
              <a:t> </a:t>
            </a:r>
            <a:r>
              <a:rPr lang="ko-KR" altLang="ko-KR" sz="1400" b="1" u="sng" dirty="0" err="1" smtClean="0"/>
              <a:t>참배공간의</a:t>
            </a:r>
            <a:r>
              <a:rPr lang="ko-KR" altLang="ko-KR" sz="1400" b="1" u="sng" dirty="0" smtClean="0"/>
              <a:t> </a:t>
            </a:r>
            <a:r>
              <a:rPr lang="ko-KR" altLang="ko-KR" sz="1400" b="1" u="sng" dirty="0"/>
              <a:t>확장, </a:t>
            </a:r>
            <a:r>
              <a:rPr lang="ko-KR" altLang="ko-KR" sz="1400" b="1" u="sng" dirty="0" err="1"/>
              <a:t>참배시간의</a:t>
            </a:r>
            <a:r>
              <a:rPr lang="ko-KR" altLang="ko-KR" sz="1400" b="1" u="sng" dirty="0"/>
              <a:t> </a:t>
            </a:r>
            <a:r>
              <a:rPr lang="ko-KR" altLang="ko-KR" sz="1400" b="1" u="sng" dirty="0" err="1"/>
              <a:t>제한없음</a:t>
            </a:r>
            <a:r>
              <a:rPr lang="ko-KR" altLang="ko-KR" sz="1400" b="1" u="sng" dirty="0"/>
              <a:t>.</a:t>
            </a:r>
            <a:endParaRPr lang="ko-KR" altLang="ko-KR" sz="1400" dirty="0"/>
          </a:p>
          <a:p>
            <a:r>
              <a:rPr lang="ko-KR" altLang="ko-KR" sz="1400" b="1" dirty="0" smtClean="0"/>
              <a:t>단</a:t>
            </a:r>
            <a:r>
              <a:rPr lang="ko-KR" altLang="en-US" sz="1400" b="1" dirty="0" smtClean="0"/>
              <a:t>점</a:t>
            </a:r>
            <a:r>
              <a:rPr lang="en-US" altLang="ko-KR" sz="1400" b="1" dirty="0" smtClean="0"/>
              <a:t>:</a:t>
            </a:r>
            <a:r>
              <a:rPr lang="en-US" altLang="ko-KR" sz="1400" dirty="0" smtClean="0"/>
              <a:t> 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자연재해에 취약 </a:t>
            </a:r>
            <a:r>
              <a:rPr lang="en-US" altLang="ko-KR" sz="1400" b="1" u="sng" dirty="0" smtClean="0">
                <a:solidFill>
                  <a:srgbClr val="FF0000"/>
                </a:solidFill>
              </a:rPr>
              <a:t>- 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추</a:t>
            </a:r>
            <a:r>
              <a:rPr lang="ko-KR" altLang="ko-KR" sz="1400" b="1" u="sng" dirty="0" smtClean="0">
                <a:solidFill>
                  <a:srgbClr val="FF0000"/>
                </a:solidFill>
              </a:rPr>
              <a:t>위와 </a:t>
            </a:r>
            <a:r>
              <a:rPr lang="ko-KR" altLang="ko-KR" sz="1400" b="1" u="sng" dirty="0">
                <a:solidFill>
                  <a:srgbClr val="FF0000"/>
                </a:solidFill>
              </a:rPr>
              <a:t>더위, </a:t>
            </a:r>
            <a:r>
              <a:rPr lang="ko-KR" altLang="ko-KR" sz="1400" b="1" u="sng" dirty="0" err="1">
                <a:solidFill>
                  <a:srgbClr val="FF0000"/>
                </a:solidFill>
              </a:rPr>
              <a:t>날씨변화에</a:t>
            </a:r>
            <a:r>
              <a:rPr lang="ko-KR" altLang="ko-KR" sz="1400" b="1" u="sng" dirty="0">
                <a:solidFill>
                  <a:srgbClr val="FF0000"/>
                </a:solidFill>
              </a:rPr>
              <a:t> 따라 </a:t>
            </a:r>
            <a:r>
              <a:rPr lang="ko-KR" altLang="ko-KR" sz="1400" b="1" u="sng" dirty="0" err="1">
                <a:solidFill>
                  <a:srgbClr val="FF0000"/>
                </a:solidFill>
              </a:rPr>
              <a:t>추모객들의</a:t>
            </a:r>
            <a:r>
              <a:rPr lang="ko-KR" altLang="ko-KR" sz="1400" b="1" u="sng" dirty="0">
                <a:solidFill>
                  <a:srgbClr val="FF0000"/>
                </a:solidFill>
              </a:rPr>
              <a:t> 불편 감수</a:t>
            </a:r>
            <a:r>
              <a:rPr lang="ko-KR" altLang="ko-KR" sz="1400" b="1" u="sng" dirty="0" smtClean="0">
                <a:solidFill>
                  <a:srgbClr val="FF0000"/>
                </a:solidFill>
              </a:rPr>
              <a:t>.</a:t>
            </a:r>
            <a:endParaRPr lang="en-US" altLang="ko-KR" sz="1400" b="1" u="sng" dirty="0" smtClean="0">
              <a:solidFill>
                <a:srgbClr val="FF0000"/>
              </a:solidFill>
            </a:endParaRPr>
          </a:p>
          <a:p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     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편지나 유품은 보관 불가</a:t>
            </a:r>
            <a:r>
              <a:rPr lang="en-US" altLang="ko-KR" sz="1400" b="1" u="sng" dirty="0" smtClean="0">
                <a:solidFill>
                  <a:srgbClr val="FF0000"/>
                </a:solidFill>
              </a:rPr>
              <a:t>(</a:t>
            </a:r>
            <a:r>
              <a:rPr lang="ko-KR" altLang="en-US" sz="1400" b="1" u="sng" dirty="0" err="1" smtClean="0">
                <a:solidFill>
                  <a:srgbClr val="FF0000"/>
                </a:solidFill>
              </a:rPr>
              <a:t>도난위험과</a:t>
            </a:r>
            <a:r>
              <a:rPr lang="ko-KR" altLang="en-US" sz="1400" b="1" u="sng" dirty="0" smtClean="0">
                <a:solidFill>
                  <a:srgbClr val="FF0000"/>
                </a:solidFill>
              </a:rPr>
              <a:t> 자연재해로 인해 손실 가능</a:t>
            </a:r>
            <a:r>
              <a:rPr lang="en-US" altLang="ko-KR" sz="1400" b="1" u="sng" dirty="0" smtClean="0">
                <a:solidFill>
                  <a:srgbClr val="FF0000"/>
                </a:solidFill>
              </a:rPr>
              <a:t>)</a:t>
            </a:r>
            <a:endParaRPr lang="ko-KR" altLang="ko-KR" sz="1400" b="1" u="sng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0399" y="5719404"/>
            <a:ext cx="5762491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실내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봉안당의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장점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r>
              <a:rPr lang="ko-KR" altLang="en-US" sz="1400" b="1" dirty="0" smtClean="0"/>
              <a:t>우리 가족만의 공간을 만들 수 있으며</a:t>
            </a:r>
            <a:r>
              <a:rPr lang="en-US" altLang="ko-KR" sz="1400" b="1" dirty="0" smtClean="0"/>
              <a:t>(</a:t>
            </a:r>
            <a:r>
              <a:rPr lang="ko-KR" altLang="en-US" sz="1400" b="1" dirty="0" err="1" smtClean="0"/>
              <a:t>가족단</a:t>
            </a:r>
            <a:r>
              <a:rPr lang="en-US" altLang="ko-KR" sz="1400" b="1" dirty="0" smtClean="0"/>
              <a:t>),</a:t>
            </a:r>
          </a:p>
          <a:p>
            <a:r>
              <a:rPr lang="ko-KR" altLang="en-US" sz="1400" b="1" dirty="0" smtClean="0">
                <a:solidFill>
                  <a:srgbClr val="FF0000"/>
                </a:solidFill>
              </a:rPr>
              <a:t>자연재해에 아주 안전</a:t>
            </a:r>
            <a:r>
              <a:rPr lang="ko-KR" altLang="en-US" sz="1400" b="1" dirty="0" smtClean="0"/>
              <a:t>하며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일정한 습도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온도</a:t>
            </a:r>
            <a:r>
              <a:rPr lang="ko-KR" altLang="en-US" sz="1400" b="1" dirty="0" smtClean="0"/>
              <a:t>를 항상 유지하기 때문에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고인의 유골을 최상의 조건에서 관리가 가능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949142" y="3140505"/>
            <a:ext cx="1890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봉안당 </a:t>
            </a:r>
            <a:r>
              <a:rPr lang="en-US" altLang="ko-KR" b="1" dirty="0" smtClean="0">
                <a:solidFill>
                  <a:srgbClr val="FF0000"/>
                </a:solidFill>
              </a:rPr>
              <a:t>‘</a:t>
            </a:r>
            <a:r>
              <a:rPr lang="ko-KR" altLang="en-US" b="1" dirty="0" smtClean="0">
                <a:solidFill>
                  <a:srgbClr val="FF0000"/>
                </a:solidFill>
              </a:rPr>
              <a:t>홈</a:t>
            </a:r>
            <a:r>
              <a:rPr lang="en-US" altLang="ko-KR" b="1" dirty="0" smtClean="0">
                <a:solidFill>
                  <a:srgbClr val="FF0000"/>
                </a:solidFill>
              </a:rPr>
              <a:t>’</a:t>
            </a:r>
            <a:r>
              <a:rPr lang="ko-KR" altLang="en-US" b="1" dirty="0" smtClean="0">
                <a:solidFill>
                  <a:srgbClr val="FF0000"/>
                </a:solidFill>
              </a:rPr>
              <a:t>만의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특별한 장점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algn="ctr"/>
            <a:endParaRPr lang="en-US" altLang="ko-KR" sz="1400" b="1" dirty="0" smtClean="0"/>
          </a:p>
          <a:p>
            <a:r>
              <a:rPr lang="ko-KR" altLang="en-US" sz="1400" b="1" dirty="0" smtClean="0"/>
              <a:t>▶</a:t>
            </a:r>
            <a:r>
              <a:rPr lang="ko-KR" altLang="en-US" sz="1400" b="1" dirty="0" err="1" smtClean="0"/>
              <a:t>영구안치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▶</a:t>
            </a:r>
            <a:r>
              <a:rPr lang="en-US" altLang="ko-KR" sz="1400" b="1" dirty="0" smtClean="0"/>
              <a:t>‘</a:t>
            </a:r>
            <a:r>
              <a:rPr lang="ko-KR" altLang="en-US" sz="1400" b="1" dirty="0" err="1" smtClean="0"/>
              <a:t>홈북</a:t>
            </a:r>
            <a:r>
              <a:rPr lang="en-US" altLang="ko-KR" sz="1400" b="1" dirty="0" smtClean="0"/>
              <a:t>’</a:t>
            </a:r>
            <a:r>
              <a:rPr lang="ko-KR" altLang="en-US" sz="1400" b="1" dirty="0" smtClean="0"/>
              <a:t>에 유품을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함께 보관할 수 있어</a:t>
            </a:r>
            <a:endParaRPr lang="en-US" altLang="ko-KR" sz="1400" b="1" dirty="0" smtClean="0"/>
          </a:p>
          <a:p>
            <a:r>
              <a:rPr lang="ko-KR" altLang="en-US" sz="1400" b="1" dirty="0" err="1" smtClean="0"/>
              <a:t>고인분과</a:t>
            </a:r>
            <a:r>
              <a:rPr lang="ko-KR" altLang="en-US" sz="1400" b="1" dirty="0" smtClean="0"/>
              <a:t> 같이 보낸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추억을</a:t>
            </a:r>
            <a:r>
              <a:rPr lang="en-US" altLang="ko-KR" sz="1400" b="1" dirty="0"/>
              <a:t> </a:t>
            </a:r>
            <a:r>
              <a:rPr lang="ko-KR" altLang="en-US" sz="1400" b="1" dirty="0" smtClean="0"/>
              <a:t>기릴 수 있음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520" y="3140505"/>
            <a:ext cx="2852480" cy="1902603"/>
          </a:xfrm>
          <a:prstGeom prst="rect">
            <a:avLst/>
          </a:prstGeom>
        </p:spPr>
      </p:pic>
      <p:sp>
        <p:nvSpPr>
          <p:cNvPr id="33" name="오른쪽 화살표 32"/>
          <p:cNvSpPr/>
          <p:nvPr/>
        </p:nvSpPr>
        <p:spPr>
          <a:xfrm>
            <a:off x="6092890" y="5890584"/>
            <a:ext cx="807635" cy="5604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949142" y="5043108"/>
            <a:ext cx="47692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▶</a:t>
            </a:r>
            <a:r>
              <a:rPr lang="ko-KR" altLang="en-US" sz="1200" b="1" dirty="0" err="1" smtClean="0"/>
              <a:t>홈북</a:t>
            </a:r>
            <a:r>
              <a:rPr lang="ko-KR" altLang="en-US" sz="1200" b="1" dirty="0" smtClean="0"/>
              <a:t> 내부에 부착된 첨단 위치추적 시스템으로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  외부 반출 확인 즉시 </a:t>
            </a:r>
            <a:r>
              <a:rPr lang="ko-KR" altLang="en-US" sz="1200" b="1" dirty="0" err="1" smtClean="0"/>
              <a:t>요원출동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▶특허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특허번호</a:t>
            </a:r>
            <a:r>
              <a:rPr lang="ko-KR" altLang="en-US" sz="1200" b="1" dirty="0" smtClean="0"/>
              <a:t> 제</a:t>
            </a:r>
            <a:r>
              <a:rPr lang="en-US" altLang="ko-KR" sz="1200" b="1" dirty="0" smtClean="0"/>
              <a:t>10-1821155</a:t>
            </a:r>
            <a:r>
              <a:rPr lang="ko-KR" altLang="en-US" sz="1200" b="1" dirty="0" smtClean="0"/>
              <a:t>호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받은 유골함은 외기와 차단되어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  손상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변질 방지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▶계약 고객 전용 열쇠로 언제든 </a:t>
            </a:r>
            <a:r>
              <a:rPr lang="ko-KR" altLang="en-US" sz="1200" b="1" dirty="0" err="1" smtClean="0"/>
              <a:t>홈북</a:t>
            </a:r>
            <a:r>
              <a:rPr lang="ko-KR" altLang="en-US" sz="1200" b="1" dirty="0" smtClean="0"/>
              <a:t> 개봉하여 방명록 작성과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  유품을 꺼내어 볼 수 있음</a:t>
            </a:r>
            <a:endParaRPr lang="en-US" altLang="ko-KR" sz="1200" b="1" dirty="0" smtClean="0"/>
          </a:p>
          <a:p>
            <a:r>
              <a:rPr lang="en-US" altLang="ko-KR" sz="1200" b="1" dirty="0"/>
              <a:t> </a:t>
            </a:r>
            <a:r>
              <a:rPr lang="en-US" altLang="ko-KR" sz="1200" b="1" dirty="0" smtClean="0"/>
              <a:t>   (</a:t>
            </a:r>
            <a:r>
              <a:rPr lang="ko-KR" altLang="en-US" sz="1200" b="1" dirty="0" err="1" smtClean="0"/>
              <a:t>열쇠없는</a:t>
            </a:r>
            <a:r>
              <a:rPr lang="ko-KR" altLang="en-US" sz="1200" b="1" dirty="0" smtClean="0"/>
              <a:t> 유족은 계약서에 명시된 최대 </a:t>
            </a:r>
            <a:r>
              <a:rPr lang="en-US" altLang="ko-KR" sz="1200" b="1" dirty="0" smtClean="0"/>
              <a:t>2</a:t>
            </a:r>
            <a:r>
              <a:rPr lang="ko-KR" altLang="en-US" sz="1200" b="1" dirty="0" smtClean="0"/>
              <a:t>분만</a:t>
            </a:r>
            <a:endParaRPr lang="en-US" altLang="ko-KR" sz="1200" b="1" dirty="0" smtClean="0"/>
          </a:p>
          <a:p>
            <a:r>
              <a:rPr lang="en-US" altLang="ko-KR" sz="1200" b="1" dirty="0"/>
              <a:t> </a:t>
            </a:r>
            <a:r>
              <a:rPr lang="en-US" altLang="ko-KR" sz="1200" b="1" dirty="0" smtClean="0"/>
              <a:t>     </a:t>
            </a:r>
            <a:r>
              <a:rPr lang="ko-KR" altLang="en-US" sz="1200" b="1" dirty="0" smtClean="0"/>
              <a:t>본인확인 후 </a:t>
            </a:r>
            <a:r>
              <a:rPr lang="ko-KR" altLang="en-US" sz="1200" b="1" dirty="0" err="1" smtClean="0"/>
              <a:t>홈북개봉</a:t>
            </a:r>
            <a:r>
              <a:rPr lang="ko-KR" altLang="en-US" sz="1200" b="1" dirty="0" smtClean="0"/>
              <a:t> 가능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1986975" y="6659647"/>
            <a:ext cx="205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3328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6096000" y="87835"/>
            <a:ext cx="0" cy="6693947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665" y="1057367"/>
            <a:ext cx="5613764" cy="406513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07425" y="3697854"/>
            <a:ext cx="1455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타워층</a:t>
            </a:r>
            <a:endParaRPr lang="ko-KR" altLang="en-US" sz="3200" dirty="0">
              <a:latin typeface="한컴 소망 M" panose="02020603020101020101" pitchFamily="18" charset="-127"/>
              <a:ea typeface="한컴 소망 M" panose="0202060302010102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6255" y="4309830"/>
            <a:ext cx="145472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latin typeface="Adobe Garamond Pro" panose="02020502060506020403" pitchFamily="18" charset="0"/>
              </a:rPr>
              <a:t>TOWER FLOOR</a:t>
            </a:r>
          </a:p>
          <a:p>
            <a:pPr algn="ctr">
              <a:lnSpc>
                <a:spcPct val="150000"/>
              </a:lnSpc>
            </a:pPr>
            <a:r>
              <a:rPr lang="en-US" altLang="ko-KR" sz="3200" dirty="0" smtClean="0">
                <a:latin typeface="Adobe Garamond Pro" panose="02020502060506020403" pitchFamily="18" charset="0"/>
              </a:rPr>
              <a:t>L~3F</a:t>
            </a:r>
            <a:endParaRPr lang="ko-KR" altLang="en-US" sz="3200" dirty="0">
              <a:latin typeface="Adobe Garamond Pro" panose="02020502060506020403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79502" y="5347880"/>
            <a:ext cx="572899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E67818"/>
                </a:solidFill>
              </a:rPr>
              <a:t>360º </a:t>
            </a:r>
            <a:r>
              <a:rPr lang="ko-KR" altLang="en-US" sz="1400" b="1" dirty="0" err="1" smtClean="0">
                <a:solidFill>
                  <a:srgbClr val="E67818"/>
                </a:solidFill>
              </a:rPr>
              <a:t>서라운드</a:t>
            </a:r>
            <a:r>
              <a:rPr lang="ko-KR" altLang="en-US" sz="1400" b="1" dirty="0" smtClean="0">
                <a:solidFill>
                  <a:srgbClr val="E67818"/>
                </a:solidFill>
              </a:rPr>
              <a:t> 채광으로 더욱 밝은 </a:t>
            </a:r>
            <a:r>
              <a:rPr lang="ko-KR" altLang="en-US" sz="1400" b="1" dirty="0" err="1" smtClean="0">
                <a:solidFill>
                  <a:srgbClr val="E67818"/>
                </a:solidFill>
              </a:rPr>
              <a:t>타워층</a:t>
            </a:r>
            <a:endParaRPr lang="en-US" altLang="ko-KR" sz="1400" b="1" dirty="0">
              <a:solidFill>
                <a:srgbClr val="E67818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‘</a:t>
            </a:r>
            <a:r>
              <a:rPr lang="ko-KR" altLang="en-US" sz="1200" b="1" dirty="0" smtClean="0"/>
              <a:t>홈</a:t>
            </a:r>
            <a:r>
              <a:rPr lang="en-US" altLang="ko-KR" sz="1200" b="1" dirty="0" smtClean="0"/>
              <a:t>’</a:t>
            </a:r>
            <a:r>
              <a:rPr lang="ko-KR" altLang="en-US" sz="1200" b="1" dirty="0" smtClean="0"/>
              <a:t>의 </a:t>
            </a:r>
            <a:r>
              <a:rPr lang="ko-KR" altLang="en-US" sz="1200" b="1" dirty="0" err="1" smtClean="0"/>
              <a:t>타워층은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12</a:t>
            </a:r>
            <a:r>
              <a:rPr lang="ko-KR" altLang="en-US" sz="1200" b="1" dirty="0" smtClean="0"/>
              <a:t>개 동으로 이루어져 있습니다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각 </a:t>
            </a:r>
            <a:r>
              <a:rPr lang="ko-KR" altLang="en-US" sz="1200" b="1" dirty="0" err="1" smtClean="0"/>
              <a:t>동별</a:t>
            </a:r>
            <a:r>
              <a:rPr lang="ko-KR" altLang="en-US" sz="1200" b="1" dirty="0" smtClean="0"/>
              <a:t> 전용 엘리베이터를 이용하여 프라이버시를 최대한 유지할 수 있으며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365º</a:t>
            </a:r>
            <a:r>
              <a:rPr lang="ko-KR" altLang="en-US" sz="1200" b="1" dirty="0"/>
              <a:t> </a:t>
            </a:r>
            <a:r>
              <a:rPr lang="ko-KR" altLang="en-US" sz="1200" b="1" dirty="0" err="1" smtClean="0"/>
              <a:t>서라운드</a:t>
            </a:r>
            <a:r>
              <a:rPr lang="ko-KR" altLang="en-US" sz="1200" b="1" dirty="0" smtClean="0"/>
              <a:t> 채광으로 사계절 내내 밝은 햇살이 들어오는 최고의 명당입니다</a:t>
            </a:r>
            <a:r>
              <a:rPr lang="en-US" altLang="ko-KR" sz="1200" b="1" dirty="0" smtClean="0"/>
              <a:t>.</a:t>
            </a:r>
            <a:endParaRPr lang="ko-KR" altLang="en-US" sz="1200" b="1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259" y="1057367"/>
            <a:ext cx="4292319" cy="572023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33452" y="1002965"/>
            <a:ext cx="3300904" cy="1361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 smtClean="0"/>
              <a:t>ㆍ지상층의</a:t>
            </a:r>
            <a:r>
              <a:rPr lang="ko-KR" altLang="en-US" sz="1100" b="1" dirty="0" smtClean="0"/>
              <a:t> 구성은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  총 </a:t>
            </a:r>
            <a:r>
              <a:rPr lang="en-US" altLang="ko-KR" sz="1100" b="1" dirty="0" smtClean="0"/>
              <a:t>13</a:t>
            </a:r>
            <a:r>
              <a:rPr lang="ko-KR" altLang="en-US" sz="1100" b="1" dirty="0" smtClean="0"/>
              <a:t>개의 </a:t>
            </a:r>
            <a:r>
              <a:rPr lang="ko-KR" altLang="en-US" sz="1100" b="1" dirty="0" err="1" smtClean="0"/>
              <a:t>타워동으로</a:t>
            </a:r>
            <a:r>
              <a:rPr lang="en-US" altLang="ko-KR" sz="1100" b="1" dirty="0"/>
              <a:t> </a:t>
            </a:r>
            <a:r>
              <a:rPr lang="ko-KR" altLang="en-US" sz="1100" b="1" dirty="0" smtClean="0"/>
              <a:t>구성되어 있으며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  </a:t>
            </a:r>
            <a:r>
              <a:rPr lang="ko-KR" altLang="en-US" sz="1100" b="1" dirty="0" err="1" smtClean="0"/>
              <a:t>안치단</a:t>
            </a:r>
            <a:r>
              <a:rPr lang="ko-KR" altLang="en-US" sz="1100" b="1" dirty="0" smtClean="0"/>
              <a:t> 보관은 </a:t>
            </a:r>
            <a:r>
              <a:rPr lang="en-US" altLang="ko-KR" sz="1100" b="1" dirty="0" smtClean="0"/>
              <a:t>12</a:t>
            </a:r>
            <a:r>
              <a:rPr lang="ko-KR" altLang="en-US" sz="1100" b="1" dirty="0" err="1" smtClean="0"/>
              <a:t>개동으로</a:t>
            </a:r>
            <a:r>
              <a:rPr lang="ko-KR" altLang="en-US" sz="1100" b="1" dirty="0" smtClean="0"/>
              <a:t> 구성됨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err="1" smtClean="0"/>
              <a:t>ㆍ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층 타워 </a:t>
            </a:r>
            <a:r>
              <a:rPr lang="en-US" altLang="ko-KR" sz="1100" b="1" dirty="0" smtClean="0"/>
              <a:t>4</a:t>
            </a:r>
            <a:r>
              <a:rPr lang="ko-KR" altLang="en-US" sz="1100" b="1" dirty="0" err="1" smtClean="0"/>
              <a:t>개동</a:t>
            </a:r>
            <a:r>
              <a:rPr lang="en-US" altLang="ko-KR" sz="1100" b="1" dirty="0" smtClean="0"/>
              <a:t>(B</a:t>
            </a:r>
            <a:r>
              <a:rPr lang="ko-KR" altLang="en-US" sz="1100" b="1" dirty="0" smtClean="0"/>
              <a:t>타입</a:t>
            </a:r>
            <a:r>
              <a:rPr lang="en-US" altLang="ko-KR" sz="1100" b="1" dirty="0" smtClean="0"/>
              <a:t>), 3</a:t>
            </a:r>
            <a:r>
              <a:rPr lang="ko-KR" altLang="en-US" sz="1100" b="1" dirty="0" smtClean="0"/>
              <a:t>층 타워 </a:t>
            </a:r>
            <a:r>
              <a:rPr lang="en-US" altLang="ko-KR" sz="1100" b="1" dirty="0" smtClean="0"/>
              <a:t>8</a:t>
            </a:r>
            <a:r>
              <a:rPr lang="ko-KR" altLang="en-US" sz="1100" b="1" dirty="0" err="1" smtClean="0"/>
              <a:t>개동</a:t>
            </a:r>
            <a:r>
              <a:rPr lang="en-US" altLang="ko-KR" sz="1100" b="1" dirty="0" smtClean="0"/>
              <a:t>(A</a:t>
            </a:r>
            <a:r>
              <a:rPr lang="ko-KR" altLang="en-US" sz="1100" b="1" dirty="0" smtClean="0"/>
              <a:t>타입</a:t>
            </a:r>
            <a:r>
              <a:rPr lang="en-US" altLang="ko-KR" sz="1100" b="1" dirty="0" smtClean="0"/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850" y="1103448"/>
            <a:ext cx="3575592" cy="223691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986975" y="6659647"/>
            <a:ext cx="205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8</a:t>
            </a:r>
            <a:endParaRPr lang="ko-KR" altLang="en-US" sz="1000" dirty="0"/>
          </a:p>
        </p:txBody>
      </p:sp>
      <p:cxnSp>
        <p:nvCxnSpPr>
          <p:cNvPr id="23" name="직선 연결선 22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70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6096000" y="79522"/>
            <a:ext cx="0" cy="6693947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665" y="1014004"/>
            <a:ext cx="5476335" cy="404543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0" y="1159753"/>
            <a:ext cx="5321848" cy="26715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5733" y="3875572"/>
            <a:ext cx="1726050" cy="1184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Adobe Garamond Pro" panose="02020502060506020403" pitchFamily="18" charset="0"/>
              </a:rPr>
              <a:t>LOBBY FLOOR</a:t>
            </a:r>
            <a:endParaRPr lang="en-US" altLang="ko-KR" dirty="0">
              <a:latin typeface="Adobe Garamond Pro" panose="02020502060506020403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200" dirty="0" smtClean="0">
                <a:latin typeface="Adobe Garamond Pro" panose="02020502060506020403" pitchFamily="18" charset="0"/>
              </a:rPr>
              <a:t>B1</a:t>
            </a:r>
            <a:endParaRPr lang="ko-KR" altLang="en-US" sz="3200" dirty="0">
              <a:latin typeface="Adobe Garamond Pro" panose="02020502060506020403" pitchFamily="18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261783" y="3875572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dirty="0" err="1">
                <a:latin typeface="한컴 소망 M" panose="02020603020101020101" pitchFamily="18" charset="-127"/>
                <a:ea typeface="한컴 소망 M" panose="02020603020101020101" pitchFamily="18" charset="-127"/>
              </a:rPr>
              <a:t>로비층</a:t>
            </a:r>
            <a:endParaRPr lang="ko-KR" altLang="en-US" sz="4000" dirty="0">
              <a:latin typeface="한컴 소망 M" panose="02020603020101020101" pitchFamily="18" charset="-127"/>
              <a:ea typeface="한컴 소망 M" panose="0202060302010102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5694" y="5102805"/>
            <a:ext cx="523415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E67818"/>
                </a:solidFill>
              </a:rPr>
              <a:t>로맨틱한 유럽 거리를 재연한 </a:t>
            </a:r>
            <a:r>
              <a:rPr lang="ko-KR" altLang="en-US" sz="1400" b="1" dirty="0" err="1" smtClean="0">
                <a:solidFill>
                  <a:srgbClr val="E67818"/>
                </a:solidFill>
              </a:rPr>
              <a:t>로비층</a:t>
            </a:r>
            <a:endParaRPr lang="en-US" altLang="ko-KR" sz="1400" b="1" dirty="0" smtClean="0">
              <a:solidFill>
                <a:srgbClr val="E67818"/>
              </a:solidFill>
            </a:endParaRPr>
          </a:p>
          <a:p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길게 놓인 양탄자를 밟고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출입구를 지나 안내데스크를 따라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오른쪽으로 돌면 오래된 유럽의 거리를 재현한 </a:t>
            </a:r>
            <a:r>
              <a:rPr lang="ko-KR" altLang="en-US" sz="1200" b="1" dirty="0" err="1" smtClean="0"/>
              <a:t>로비층을</a:t>
            </a:r>
            <a:r>
              <a:rPr lang="ko-KR" altLang="en-US" sz="1200" b="1" dirty="0" smtClean="0"/>
              <a:t> 만납니다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err="1" smtClean="0"/>
              <a:t>봉안서가</a:t>
            </a:r>
            <a:r>
              <a:rPr lang="ko-KR" altLang="en-US" sz="1200" b="1" dirty="0" smtClean="0"/>
              <a:t> 사이사이 들어선 고급스러운 상점들의 진열품들은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생전 그분의 품격과 취향을 말해주는 독특한 </a:t>
            </a:r>
            <a:r>
              <a:rPr lang="ko-KR" altLang="en-US" sz="1200" b="1" dirty="0" err="1" smtClean="0"/>
              <a:t>생활소품입니다</a:t>
            </a:r>
            <a:r>
              <a:rPr lang="en-US" altLang="ko-KR" sz="1200" b="1" dirty="0" smtClean="0"/>
              <a:t>.</a:t>
            </a:r>
            <a:endParaRPr lang="ko-KR" altLang="en-US" sz="1200" b="1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983" y="5040935"/>
            <a:ext cx="2426131" cy="171657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53" y="5040935"/>
            <a:ext cx="2583678" cy="17241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011891" y="6616931"/>
            <a:ext cx="1801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9</a:t>
            </a:r>
            <a:endParaRPr lang="ko-KR" altLang="en-US" sz="1000" dirty="0"/>
          </a:p>
        </p:txBody>
      </p:sp>
      <p:cxnSp>
        <p:nvCxnSpPr>
          <p:cNvPr id="15" name="직선 연결선 14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74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6096000" y="79522"/>
            <a:ext cx="0" cy="6693947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304" y="999351"/>
            <a:ext cx="5494774" cy="401848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0" y="1093751"/>
            <a:ext cx="5354212" cy="26637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1984" y="3695929"/>
            <a:ext cx="2659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err="1" smtClean="0">
                <a:latin typeface="한컴 소망 M" panose="02020603020101020101" pitchFamily="18" charset="-127"/>
                <a:ea typeface="한컴 소망 M" panose="02020603020101020101" pitchFamily="18" charset="-127"/>
              </a:rPr>
              <a:t>광장층</a:t>
            </a:r>
            <a:endParaRPr lang="ko-KR" altLang="en-US" sz="4000" dirty="0">
              <a:latin typeface="한컴 소망 M" panose="02020603020101020101" pitchFamily="18" charset="-127"/>
              <a:ea typeface="한컴 소망 M" panose="0202060302010102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8000" y="3695929"/>
            <a:ext cx="1794530" cy="1184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latin typeface="Adobe Garamond Pro" panose="02020502060506020403" pitchFamily="18" charset="0"/>
              </a:rPr>
              <a:t>PIAZZA FLOOR</a:t>
            </a:r>
          </a:p>
          <a:p>
            <a:pPr algn="ctr">
              <a:lnSpc>
                <a:spcPct val="150000"/>
              </a:lnSpc>
            </a:pPr>
            <a:r>
              <a:rPr lang="en-US" altLang="ko-KR" sz="3200" dirty="0" smtClean="0">
                <a:latin typeface="Adobe Garamond Pro" panose="02020502060506020403" pitchFamily="18" charset="0"/>
              </a:rPr>
              <a:t>B2</a:t>
            </a:r>
            <a:endParaRPr lang="ko-KR" altLang="en-US" sz="3200" dirty="0">
              <a:latin typeface="Adobe Garamond Pro" panose="02020502060506020403" pitchFamily="18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789" y="4987626"/>
            <a:ext cx="2488784" cy="176090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991" y="4997191"/>
            <a:ext cx="2627009" cy="17513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5694" y="5066288"/>
            <a:ext cx="49543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E67818"/>
                </a:solidFill>
              </a:rPr>
              <a:t>카페테리아 등 휴게시설이 완비된 </a:t>
            </a:r>
            <a:r>
              <a:rPr lang="ko-KR" altLang="en-US" sz="1400" b="1" dirty="0" err="1" smtClean="0">
                <a:solidFill>
                  <a:srgbClr val="E67818"/>
                </a:solidFill>
              </a:rPr>
              <a:t>광장층</a:t>
            </a:r>
            <a:endParaRPr lang="en-US" altLang="ko-KR" sz="1400" b="1" dirty="0" smtClean="0">
              <a:solidFill>
                <a:srgbClr val="E67818"/>
              </a:solidFill>
            </a:endParaRPr>
          </a:p>
          <a:p>
            <a:endParaRPr lang="en-US" altLang="ko-KR" sz="1200" b="1" dirty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유럽의 노천카페같은 분위기가 물씬 풍기는 </a:t>
            </a:r>
            <a:r>
              <a:rPr lang="ko-KR" altLang="en-US" sz="1200" b="1" dirty="0" err="1" smtClean="0"/>
              <a:t>광장층에는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카페테리아 시설이 완비되어 각종 차와 커피</a:t>
            </a:r>
            <a:r>
              <a:rPr lang="en-US" altLang="ko-KR" sz="1200" b="1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그리고 다과를 늘 준비하고 있습니다</a:t>
            </a:r>
            <a:r>
              <a:rPr lang="en-US" altLang="ko-KR" sz="1200" b="1" dirty="0" smtClean="0"/>
              <a:t>. </a:t>
            </a:r>
            <a:r>
              <a:rPr lang="ko-KR" altLang="en-US" sz="1200" b="1" dirty="0" smtClean="0"/>
              <a:t>방문객들은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ko-KR" altLang="en-US" sz="1200" b="1" dirty="0" err="1" smtClean="0"/>
              <a:t>광장층의</a:t>
            </a:r>
            <a:r>
              <a:rPr lang="ko-KR" altLang="en-US" sz="1200" b="1" dirty="0" smtClean="0"/>
              <a:t> 모든 서비스를 마음껏 누리실 수 있습니다</a:t>
            </a:r>
            <a:r>
              <a:rPr lang="en-US" altLang="ko-KR" sz="1200" b="1" dirty="0" smtClean="0"/>
              <a:t>.</a:t>
            </a:r>
            <a:endParaRPr lang="ko-KR" alt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903368" y="6666726"/>
            <a:ext cx="360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10</a:t>
            </a:r>
            <a:endParaRPr lang="ko-KR" altLang="en-US" sz="1000" dirty="0"/>
          </a:p>
        </p:txBody>
      </p:sp>
      <p:cxnSp>
        <p:nvCxnSpPr>
          <p:cNvPr id="15" name="직선 연결선 14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30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6" name="직선 연결선 5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57" y="1147729"/>
            <a:ext cx="3844041" cy="2162273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283" y="1147729"/>
            <a:ext cx="3848121" cy="216456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889" y="1147729"/>
            <a:ext cx="3851601" cy="216652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059" y="3399102"/>
            <a:ext cx="5775751" cy="324886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57" y="3392539"/>
            <a:ext cx="5779832" cy="325115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51740" y="342503"/>
            <a:ext cx="723307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ko-KR" altLang="ko-KR" sz="3200" b="1" dirty="0" err="1" smtClean="0">
                <a:solidFill>
                  <a:srgbClr val="E67818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SBS</a:t>
            </a:r>
            <a:r>
              <a:rPr lang="ko-KR" altLang="ko-KR" sz="3200" b="1" dirty="0" err="1">
                <a:solidFill>
                  <a:srgbClr val="E67818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생활경제에</a:t>
            </a:r>
            <a:r>
              <a:rPr lang="ko-KR" altLang="ko-KR" sz="3200" b="1" dirty="0">
                <a:solidFill>
                  <a:srgbClr val="E67818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방영된 분당 봉안당 </a:t>
            </a:r>
            <a:r>
              <a:rPr lang="ko-KR" altLang="ko-KR" sz="3200" b="1" dirty="0" smtClean="0">
                <a:solidFill>
                  <a:srgbClr val="E67818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홈</a:t>
            </a:r>
            <a:endParaRPr lang="ko-KR" altLang="ko-KR" sz="3200" b="1" dirty="0">
              <a:solidFill>
                <a:srgbClr val="E67818"/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909490" y="6659647"/>
            <a:ext cx="4036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11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56882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6" name="직선 연결선 5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60222" y="860604"/>
            <a:ext cx="64715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 err="1" smtClean="0">
                <a:latin typeface="HY산B" panose="02030600000101010101" pitchFamily="18" charset="-127"/>
                <a:ea typeface="HY산B" panose="02030600000101010101" pitchFamily="18" charset="-127"/>
              </a:rPr>
              <a:t>장묘</a:t>
            </a:r>
            <a:r>
              <a:rPr lang="ko-KR" altLang="en-US" sz="2400" dirty="0" smtClean="0">
                <a:latin typeface="HY산B" panose="02030600000101010101" pitchFamily="18" charset="-127"/>
                <a:ea typeface="HY산B" panose="02030600000101010101" pitchFamily="18" charset="-127"/>
              </a:rPr>
              <a:t> 문화 개선에 앞장서는 종교계 </a:t>
            </a:r>
            <a:r>
              <a:rPr lang="en-US" altLang="ko-KR" sz="2400" dirty="0" smtClean="0">
                <a:latin typeface="HY산B" panose="02030600000101010101" pitchFamily="18" charset="-127"/>
                <a:ea typeface="HY산B" panose="02030600000101010101" pitchFamily="18" charset="-127"/>
              </a:rPr>
              <a:t>(CBS</a:t>
            </a:r>
            <a:r>
              <a:rPr lang="ko-KR" altLang="en-US" sz="2400" dirty="0" smtClean="0">
                <a:latin typeface="HY산B" panose="02030600000101010101" pitchFamily="18" charset="-127"/>
                <a:ea typeface="HY산B" panose="02030600000101010101" pitchFamily="18" charset="-127"/>
              </a:rPr>
              <a:t>뉴스</a:t>
            </a:r>
            <a:r>
              <a:rPr lang="en-US" altLang="ko-KR" sz="2400" dirty="0" smtClean="0">
                <a:latin typeface="HY산B" panose="02030600000101010101" pitchFamily="18" charset="-127"/>
                <a:ea typeface="HY산B" panose="02030600000101010101" pitchFamily="18" charset="-127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2400" dirty="0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“</a:t>
            </a:r>
            <a:r>
              <a:rPr lang="ko-KR" altLang="en-US" sz="2400" dirty="0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사설 </a:t>
            </a:r>
            <a:r>
              <a:rPr lang="ko-KR" altLang="en-US" sz="2400" dirty="0" err="1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추모관에</a:t>
            </a:r>
            <a:r>
              <a:rPr lang="ko-KR" altLang="en-US" sz="2400" dirty="0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 </a:t>
            </a:r>
            <a:r>
              <a:rPr lang="ko-KR" altLang="en-US" sz="2400" dirty="0" err="1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교회전용</a:t>
            </a:r>
            <a:r>
              <a:rPr lang="ko-KR" altLang="en-US" sz="2400" dirty="0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 </a:t>
            </a:r>
            <a:r>
              <a:rPr lang="ko-KR" altLang="en-US" sz="2400" dirty="0" err="1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추모관</a:t>
            </a:r>
            <a:r>
              <a:rPr lang="ko-KR" altLang="en-US" sz="2400" dirty="0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 조성</a:t>
            </a:r>
            <a:r>
              <a:rPr lang="en-US" altLang="ko-KR" sz="2400" dirty="0" smtClean="0">
                <a:solidFill>
                  <a:srgbClr val="E67818"/>
                </a:solidFill>
                <a:latin typeface="HY산B" panose="02030600000101010101" pitchFamily="18" charset="-127"/>
                <a:ea typeface="HY산B" panose="02030600000101010101" pitchFamily="18" charset="-127"/>
              </a:rPr>
              <a:t>”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086" y="2027928"/>
            <a:ext cx="3161133" cy="234855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219" y="2027928"/>
            <a:ext cx="3211504" cy="234592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724" y="2025298"/>
            <a:ext cx="3228392" cy="234855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219" y="4373851"/>
            <a:ext cx="3211504" cy="231306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723" y="4373851"/>
            <a:ext cx="3228393" cy="230782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66" y="4373850"/>
            <a:ext cx="3162052" cy="23078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933854" y="6659647"/>
            <a:ext cx="3327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12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3896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>
            <a:cxnSpLocks/>
          </p:cNvCxnSpPr>
          <p:nvPr/>
        </p:nvCxnSpPr>
        <p:spPr>
          <a:xfrm flipV="1">
            <a:off x="588000" y="970641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5733" y="164815"/>
            <a:ext cx="19407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E67818"/>
                </a:solidFill>
                <a:latin typeface="Adobe Garamond Pro Bold" panose="02020702060506020403" pitchFamily="18" charset="0"/>
              </a:rPr>
              <a:t>HOME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567397" y="783237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latin typeface="Javanese Text" panose="02000000000000000000" pitchFamily="2" charset="0"/>
              </a:rPr>
              <a:t>HOUSE OF MEMORY &amp; ETERNITY</a:t>
            </a:r>
            <a:endParaRPr lang="ko-KR" altLang="en-US" sz="800" dirty="0"/>
          </a:p>
          <a:p>
            <a:endParaRPr lang="ko-KR" altLang="en-US" sz="800" dirty="0"/>
          </a:p>
        </p:txBody>
      </p:sp>
      <p:cxnSp>
        <p:nvCxnSpPr>
          <p:cNvPr id="6" name="직선 연결선 5"/>
          <p:cNvCxnSpPr>
            <a:cxnSpLocks/>
          </p:cNvCxnSpPr>
          <p:nvPr/>
        </p:nvCxnSpPr>
        <p:spPr>
          <a:xfrm flipV="1">
            <a:off x="588000" y="6782758"/>
            <a:ext cx="11016000" cy="0"/>
          </a:xfrm>
          <a:prstGeom prst="line">
            <a:avLst/>
          </a:prstGeom>
          <a:ln>
            <a:solidFill>
              <a:srgbClr val="E67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915192" y="6659647"/>
            <a:ext cx="3514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14</a:t>
            </a:r>
            <a:endParaRPr lang="ko-KR" altLang="en-US" sz="10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84" y="1152200"/>
            <a:ext cx="4329233" cy="288904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013" y="1149086"/>
            <a:ext cx="1927309" cy="288904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18" y="1129677"/>
            <a:ext cx="5155631" cy="28890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38931" y="219393"/>
            <a:ext cx="343395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ko-KR" altLang="en-US" sz="40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프리미엄 혜택</a:t>
            </a:r>
            <a:endParaRPr lang="ko-KR" altLang="en-US" sz="4000" dirty="0">
              <a:solidFill>
                <a:srgbClr val="E67818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1884" y="4119178"/>
            <a:ext cx="5510418" cy="25853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E67818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 smtClean="0"/>
              <a:t>ㆍ눈높이단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특별가격</a:t>
            </a:r>
            <a:r>
              <a:rPr lang="ko-KR" altLang="en-US" dirty="0" smtClean="0"/>
              <a:t> 공급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err="1" smtClean="0"/>
              <a:t>ㆍ</a:t>
            </a:r>
            <a:r>
              <a:rPr lang="en-US" altLang="ko-KR" dirty="0" smtClean="0"/>
              <a:t>200</a:t>
            </a:r>
            <a:r>
              <a:rPr lang="ko-KR" altLang="en-US" dirty="0" smtClean="0"/>
              <a:t>만원 상당의 유골함 및 </a:t>
            </a:r>
            <a:r>
              <a:rPr lang="ko-KR" altLang="en-US" dirty="0" err="1" smtClean="0"/>
              <a:t>유품함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홈북</a:t>
            </a:r>
            <a:r>
              <a:rPr lang="en-US" altLang="ko-KR" dirty="0" smtClean="0"/>
              <a:t>) </a:t>
            </a:r>
            <a:r>
              <a:rPr lang="ko-KR" altLang="en-US" dirty="0" smtClean="0"/>
              <a:t>무료증정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err="1" smtClean="0"/>
              <a:t>ㆍ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회차</a:t>
            </a:r>
            <a:r>
              <a:rPr lang="en-US" altLang="ko-KR" dirty="0" smtClean="0"/>
              <a:t>(5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  <a:r>
              <a:rPr lang="ko-KR" altLang="en-US" dirty="0" smtClean="0"/>
              <a:t>관리비 면제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err="1" smtClean="0"/>
              <a:t>ㆍ무상</a:t>
            </a:r>
            <a:r>
              <a:rPr lang="ko-KR" altLang="en-US" dirty="0" smtClean="0"/>
              <a:t> 봉안 서비스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err="1" smtClean="0"/>
              <a:t>ㆍ의전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제례실</a:t>
            </a:r>
            <a:r>
              <a:rPr lang="ko-KR" altLang="en-US" dirty="0" smtClean="0"/>
              <a:t> 무료 이용 서비스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err="1" smtClean="0"/>
              <a:t>ㆍ</a:t>
            </a:r>
            <a:r>
              <a:rPr lang="en-US" altLang="ko-KR" dirty="0" smtClean="0"/>
              <a:t>12</a:t>
            </a:r>
            <a:r>
              <a:rPr lang="ko-KR" altLang="en-US" dirty="0" smtClean="0"/>
              <a:t>개월 무이자 할부</a:t>
            </a:r>
            <a:r>
              <a:rPr lang="en-US" altLang="ko-KR" dirty="0" smtClean="0"/>
              <a:t>(</a:t>
            </a:r>
            <a:r>
              <a:rPr lang="ko-KR" altLang="en-US" dirty="0" smtClean="0"/>
              <a:t>카드사별 상이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18037" y="4195347"/>
            <a:ext cx="59971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ko-KR" altLang="en-US" sz="2400" dirty="0" smtClean="0">
                <a:solidFill>
                  <a:srgbClr val="E67818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미리 준비하십시오</a:t>
            </a:r>
            <a:endParaRPr lang="en-US" altLang="ko-KR" sz="2400" dirty="0" smtClean="0">
              <a:solidFill>
                <a:srgbClr val="E67818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600" dirty="0" err="1" smtClean="0"/>
              <a:t>ㆍ장지도</a:t>
            </a:r>
            <a:r>
              <a:rPr lang="ko-KR" altLang="en-US" sz="1600" dirty="0" smtClean="0"/>
              <a:t> 시간이 지날수록 </a:t>
            </a:r>
            <a:r>
              <a:rPr lang="ko-KR" altLang="en-US" sz="1600" b="1" dirty="0" smtClean="0">
                <a:solidFill>
                  <a:srgbClr val="E67818"/>
                </a:solidFill>
              </a:rPr>
              <a:t>가격이 오릅니다</a:t>
            </a:r>
            <a:r>
              <a:rPr lang="en-US" altLang="ko-KR" sz="1600" b="1" dirty="0" smtClean="0">
                <a:solidFill>
                  <a:srgbClr val="E67818"/>
                </a:solidFill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ko-KR" altLang="en-US" sz="1600" dirty="0" err="1" smtClean="0"/>
              <a:t>ㆍ장지도</a:t>
            </a:r>
            <a:r>
              <a:rPr lang="ko-KR" altLang="en-US" sz="1600" dirty="0" smtClean="0"/>
              <a:t> </a:t>
            </a:r>
            <a:r>
              <a:rPr lang="ko-KR" altLang="en-US" sz="1600" b="1" dirty="0" smtClean="0">
                <a:solidFill>
                  <a:srgbClr val="E67818"/>
                </a:solidFill>
              </a:rPr>
              <a:t>미리 준비</a:t>
            </a:r>
            <a:r>
              <a:rPr lang="ko-KR" altLang="en-US" sz="1600" dirty="0" smtClean="0"/>
              <a:t>하면 </a:t>
            </a:r>
            <a:r>
              <a:rPr lang="ko-KR" altLang="en-US" sz="1600" b="1" dirty="0" smtClean="0">
                <a:solidFill>
                  <a:srgbClr val="E67818"/>
                </a:solidFill>
              </a:rPr>
              <a:t>비용 부담</a:t>
            </a:r>
            <a:r>
              <a:rPr lang="ko-KR" altLang="en-US" sz="1600" dirty="0" smtClean="0"/>
              <a:t>이 줄어 듭니다</a:t>
            </a:r>
            <a:r>
              <a:rPr lang="en-US" altLang="ko-KR" sz="1600" dirty="0" smtClean="0"/>
              <a:t>.</a:t>
            </a:r>
          </a:p>
          <a:p>
            <a:pPr algn="r">
              <a:lnSpc>
                <a:spcPct val="150000"/>
              </a:lnSpc>
            </a:pPr>
            <a:r>
              <a:rPr lang="ko-KR" altLang="en-US" sz="1600" dirty="0" err="1" smtClean="0"/>
              <a:t>ㆍ임종이</a:t>
            </a:r>
            <a:r>
              <a:rPr lang="ko-KR" altLang="en-US" sz="1600" dirty="0" smtClean="0"/>
              <a:t> 임박하면 </a:t>
            </a:r>
            <a:r>
              <a:rPr lang="ko-KR" altLang="en-US" sz="1600" b="1" dirty="0" smtClean="0">
                <a:solidFill>
                  <a:srgbClr val="E67818"/>
                </a:solidFill>
              </a:rPr>
              <a:t>업체의 상술</a:t>
            </a:r>
            <a:r>
              <a:rPr lang="ko-KR" altLang="en-US" sz="1600" dirty="0" smtClean="0"/>
              <a:t>에 휘둘릴 수 있습니다</a:t>
            </a:r>
            <a:r>
              <a:rPr lang="en-US" altLang="ko-KR" sz="1600" dirty="0" smtClean="0"/>
              <a:t>.</a:t>
            </a:r>
          </a:p>
          <a:p>
            <a:pPr algn="r">
              <a:lnSpc>
                <a:spcPct val="150000"/>
              </a:lnSpc>
            </a:pPr>
            <a:r>
              <a:rPr lang="ko-KR" altLang="en-US" sz="1600" dirty="0" err="1" smtClean="0"/>
              <a:t>ㆍ갑작스러운</a:t>
            </a:r>
            <a:r>
              <a:rPr lang="ko-KR" altLang="en-US" sz="1600" dirty="0" smtClean="0"/>
              <a:t> 이별에 남겨진 </a:t>
            </a:r>
            <a:r>
              <a:rPr lang="ko-KR" altLang="en-US" sz="1600" b="1" dirty="0" smtClean="0">
                <a:solidFill>
                  <a:srgbClr val="E67818"/>
                </a:solidFill>
              </a:rPr>
              <a:t>자녀들에게 소중한 선물</a:t>
            </a:r>
            <a:r>
              <a:rPr lang="ko-KR" altLang="en-US" sz="1600" dirty="0" smtClean="0"/>
              <a:t>이 됩니다</a:t>
            </a:r>
            <a:r>
              <a:rPr lang="en-US" altLang="ko-KR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575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Words>796</Words>
  <Application>Microsoft Office PowerPoint</Application>
  <PresentationFormat>사용자 지정</PresentationFormat>
  <Paragraphs>173</Paragraphs>
  <Slides>14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6" baseType="lpstr">
      <vt:lpstr>Office 테마</vt:lpstr>
      <vt:lpstr>Microsoft PowerPoint Presentation</vt:lpstr>
      <vt:lpstr>HOME HOUSE OF MEMORY &amp; ETERNITY</vt:lpstr>
      <vt:lpstr>분당 유일 실내봉안당.홈. 정말 가까운 곳에 있습니다.</vt:lpstr>
      <vt:lpstr>삶을  기록하고 님을 추억하다</vt:lpstr>
      <vt:lpstr>석조건물로 500년이 지나도 변하지 않는 “영원한 홈”</vt:lpstr>
      <vt:lpstr>서재형 안치실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HOUSE OF MEMORY &amp; ETERNITY</dc:title>
  <dc:creator>박혜수 실장</dc:creator>
  <cp:lastModifiedBy>ETM</cp:lastModifiedBy>
  <cp:revision>96</cp:revision>
  <cp:lastPrinted>2019-09-04T08:14:58Z</cp:lastPrinted>
  <dcterms:created xsi:type="dcterms:W3CDTF">2019-05-28T03:38:44Z</dcterms:created>
  <dcterms:modified xsi:type="dcterms:W3CDTF">2019-09-04T08:19:55Z</dcterms:modified>
</cp:coreProperties>
</file>